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5" r:id="rId2"/>
  </p:sldMasterIdLst>
  <p:notesMasterIdLst>
    <p:notesMasterId r:id="rId26"/>
  </p:notesMasterIdLst>
  <p:sldIdLst>
    <p:sldId id="266" r:id="rId3"/>
    <p:sldId id="302" r:id="rId4"/>
    <p:sldId id="260" r:id="rId5"/>
    <p:sldId id="287" r:id="rId6"/>
    <p:sldId id="294" r:id="rId7"/>
    <p:sldId id="295" r:id="rId8"/>
    <p:sldId id="296" r:id="rId9"/>
    <p:sldId id="303" r:id="rId10"/>
    <p:sldId id="300" r:id="rId11"/>
    <p:sldId id="275" r:id="rId12"/>
    <p:sldId id="288" r:id="rId13"/>
    <p:sldId id="264" r:id="rId14"/>
    <p:sldId id="301" r:id="rId15"/>
    <p:sldId id="290" r:id="rId16"/>
    <p:sldId id="308" r:id="rId17"/>
    <p:sldId id="297" r:id="rId18"/>
    <p:sldId id="306" r:id="rId19"/>
    <p:sldId id="298" r:id="rId20"/>
    <p:sldId id="281" r:id="rId21"/>
    <p:sldId id="304" r:id="rId22"/>
    <p:sldId id="307" r:id="rId23"/>
    <p:sldId id="26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FF0066"/>
    <a:srgbClr val="660033"/>
    <a:srgbClr val="FF9933"/>
    <a:srgbClr val="FFFF00"/>
    <a:srgbClr val="FFFFFF"/>
    <a:srgbClr val="000099"/>
    <a:srgbClr val="FF5050"/>
    <a:srgbClr val="3C1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8E7A9-CCD3-4BE5-BA0E-F76204A68BB6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F7F8-88DB-4CC7-89EC-99DDC158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3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F7F8-88DB-4CC7-89EC-99DDC158C9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2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F7F8-88DB-4CC7-89EC-99DDC158C9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1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F7F8-88DB-4CC7-89EC-99DDC158C9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1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F7F8-88DB-4CC7-89EC-99DDC158C9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1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F7F8-88DB-4CC7-89EC-99DDC158C9E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4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3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3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1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1" y="1324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8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1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0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4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6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0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8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1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6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0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461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1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4213-E8C6-4329-A0CF-16AE62163294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73C5F-C655-4379-B955-C1B0732C2DB7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6" y="103190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90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E531-E0C5-458A-B6A1-66AEBB6309B5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4" y="103190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0E24-5B08-44AB-AD06-53B9A83B7748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7FD7-CD55-4DEE-B534-7D810FAB96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963D-9D0A-447D-9508-976133265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434D-FB3F-443E-9903-C922CD34A0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F0D0-FA2D-44CE-8BC1-165E11299C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3067-ABB8-400F-818B-FBCEC3FDB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48CE-406E-4B2A-98D9-725826B556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9A13-204D-48C9-8AA6-F54DDC893D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8FAF-ACA0-4076-8EF5-9933F3083B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B07C-AE19-408B-9189-CC0C2E953A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9BE4-32A3-4AE8-BEBF-9AB4D158C9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6665-0F91-493B-8E05-5267506AAA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AC890-0FBE-4B90-A65F-FE99F621D1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D6F9-25F6-42D3-A34A-C322C97EE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766B-25D1-4A1E-8587-3DBA8B10C8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2FFA-4D50-4F52-B80B-FF447098A06B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CDE4-C29D-410A-920D-1129CB9A1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C54B-D036-4C7A-891B-6888C4F267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A10F-0A78-4B86-8A4C-E559635562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9333-B807-4881-B5FD-D614DC823A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0016-BC0F-4957-AAE8-D926FB6A79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7F67-6DA4-455A-A37D-9EC7CD56F4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F3A04-A118-46A7-AF64-2D3098E7EA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6DC8-1FC3-4D4A-8297-1481A0EE9C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4" y="103190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C2DB-4D1F-47FE-9E43-43AC1BC8BA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35135-A032-4821-BA48-083A5C88A7D1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E9A88-93FE-4654-85F2-727DADCF7CCC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32E1-2B49-480B-918B-7F9F371C4831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52DC-BC5A-4697-B729-F47DA818587C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F4B05-77A2-4222-A43E-C36CF67A79EF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BC2F5-5162-4063-BE96-C694A1C5E210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AC2C2-5572-4473-81B3-43457C934F5C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2"/>
            <a:ext cx="2833688" cy="6856413"/>
            <a:chOff x="-5" y="0"/>
            <a:chExt cx="1785" cy="4319"/>
          </a:xfrm>
        </p:grpSpPr>
        <p:sp>
          <p:nvSpPr>
            <p:cNvPr id="4505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506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6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6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4506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506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6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6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6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7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507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4507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4507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3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507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7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7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5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508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8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08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45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45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4510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10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510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510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0D6FC-1046-46EE-A668-5DABAB0F7EA8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4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22705-6D91-4B7B-87E0-18CC42089A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5C0AE4-1B41-4D3C-80EF-E3154412985A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4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7" y="1916832"/>
            <a:ext cx="6624737" cy="3456384"/>
          </a:xfrm>
        </p:spPr>
        <p:txBody>
          <a:bodyPr>
            <a:prstTxWarp prst="textDeflate">
              <a:avLst>
                <a:gd name="adj" fmla="val 24075"/>
              </a:avLst>
            </a:prstTxWarp>
          </a:bodyPr>
          <a:lstStyle/>
          <a:p>
            <a:pPr algn="ctr"/>
            <a:r>
              <a:rPr lang="ru-RU" sz="4400" dirty="0">
                <a:ln w="57150">
                  <a:solidFill>
                    <a:srgbClr val="FF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  <a:t>УРОК МУЗЫКИ</a:t>
            </a:r>
          </a:p>
        </p:txBody>
      </p:sp>
    </p:spTree>
    <p:extLst>
      <p:ext uri="{BB962C8B-B14F-4D97-AF65-F5344CB8AC3E}">
        <p14:creationId xmlns:p14="http://schemas.microsoft.com/office/powerpoint/2010/main" val="30891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7E7EE4"/>
            </a:gs>
            <a:gs pos="55000">
              <a:schemeClr val="accent6">
                <a:lumMod val="60000"/>
                <a:lumOff val="40000"/>
              </a:schemeClr>
            </a:gs>
            <a:gs pos="85000">
              <a:srgbClr val="8181E8"/>
            </a:gs>
            <a:gs pos="100000">
              <a:srgbClr val="8383EB"/>
            </a:gs>
            <a:gs pos="8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827584" y="-387424"/>
            <a:ext cx="7821117" cy="2232248"/>
          </a:xfrm>
          <a:ln>
            <a:noFill/>
          </a:ln>
        </p:spPr>
        <p:txBody>
          <a:bodyPr/>
          <a:lstStyle/>
          <a:p>
            <a:r>
              <a:rPr lang="ru-RU" dirty="0">
                <a:ln w="12700">
                  <a:solidFill>
                    <a:srgbClr val="FF505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66008F"/>
                    </a:gs>
                    <a:gs pos="34000">
                      <a:srgbClr val="BA0066"/>
                    </a:gs>
                    <a:gs pos="71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Словарь эстетических эмоций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4941888"/>
            <a:ext cx="2124075" cy="136683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n w="3175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n w="3175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type="subTitle" idx="1"/>
          </p:nvPr>
        </p:nvSpPr>
        <p:spPr>
          <a:xfrm>
            <a:off x="431032" y="2037306"/>
            <a:ext cx="8712968" cy="5064102"/>
          </a:xfrm>
        </p:spPr>
        <p:txBody>
          <a:bodyPr numCol="2"/>
          <a:lstStyle/>
          <a:p>
            <a:pPr algn="l"/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Ласковая, отважная, душевная, беспокойная,</a:t>
            </a:r>
          </a:p>
          <a:p>
            <a:pPr algn="l"/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плавная, </a:t>
            </a:r>
            <a:endParaRPr lang="ru-RU" sz="4000" dirty="0" smtClean="0">
              <a:ln w="3175">
                <a:solidFill>
                  <a:srgbClr val="FF0000"/>
                </a:solidFill>
              </a:ln>
              <a:solidFill>
                <a:srgbClr val="FFCC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яркая</a:t>
            </a:r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4000" dirty="0" smtClean="0">
              <a:ln w="3175">
                <a:solidFill>
                  <a:srgbClr val="FF0000"/>
                </a:solidFill>
              </a:ln>
              <a:solidFill>
                <a:srgbClr val="FFCC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весёлая</a:t>
            </a:r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, печальная, озорная, </a:t>
            </a:r>
          </a:p>
          <a:p>
            <a:pPr algn="l"/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зловещая</a:t>
            </a:r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, напевная, игривая, </a:t>
            </a:r>
            <a:endParaRPr lang="ru-RU" sz="4000" dirty="0" smtClean="0">
              <a:ln w="3175">
                <a:solidFill>
                  <a:srgbClr val="FF0000"/>
                </a:solidFill>
              </a:ln>
              <a:solidFill>
                <a:srgbClr val="FFCC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ежная,</a:t>
            </a:r>
          </a:p>
          <a:p>
            <a:pPr algn="l"/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радостная</a:t>
            </a:r>
            <a:r>
              <a:rPr lang="ru-RU" sz="4000" dirty="0" smtClean="0">
                <a:ln w="3175">
                  <a:solidFill>
                    <a:srgbClr val="FF0000"/>
                  </a:solidFill>
                </a:ln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4000" dirty="0">
              <a:ln w="3175">
                <a:solidFill>
                  <a:srgbClr val="FF0000"/>
                </a:solidFill>
              </a:ln>
              <a:solidFill>
                <a:srgbClr val="FFCC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300"/>
                            </p:stCondLst>
                            <p:childTnLst>
                              <p:par>
                                <p:cTn id="4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clipartpanda.com/moving-laughing-smiley-face-Laughing-Smile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91" y="3525783"/>
            <a:ext cx="1238469" cy="1238469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panda.com/moving-laughing-smiley-face-Laughing-Smile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525783"/>
            <a:ext cx="1238469" cy="1238469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.clipartpanda.com/moving-laughing-smiley-face-Laughing-Smile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44242"/>
            <a:ext cx="1238469" cy="1238469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weclipart.com/gimg/C9169FCBAEBB524E/4cbeAqXc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57" y="3501008"/>
            <a:ext cx="1238469" cy="1244692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weclipart.com/gimg/C9169FCBAEBB524E/4cbeAqXc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45" y="5038019"/>
            <a:ext cx="1238469" cy="1244692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weclipart.com/gimg/C9169FCBAEBB524E/4cbeAqXc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38019"/>
            <a:ext cx="1238469" cy="1244692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weclipart.com/gimg/C9169FCBAEBB524E/4cbeAqXc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2" y="476672"/>
            <a:ext cx="1238469" cy="1244692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://weclipart.com/gimg/C9169FCBAEBB524E/4cbeAqXc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76672"/>
            <a:ext cx="1238469" cy="1244692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weclipart.com/gimg/C9169FCBAEBB524E/4cbeAqXc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40" y="1988840"/>
            <a:ext cx="1238469" cy="1244692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ages.clipartpanda.com/moving-laughing-smiley-face-Laughing-Smile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2" y="1988840"/>
            <a:ext cx="1238469" cy="1238469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ages.clipartpanda.com/moving-laughing-smiley-face-Laughing-Smile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1991838"/>
            <a:ext cx="1238469" cy="1238469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ages.clipartpanda.com/moving-laughing-smiley-face-Laughing-Smile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41" y="460453"/>
            <a:ext cx="1238469" cy="1238469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1292773" cy="5688632"/>
          </a:xfrm>
        </p:spPr>
        <p:txBody>
          <a:bodyPr>
            <a:normAutofit fontScale="90000"/>
          </a:bodyPr>
          <a:lstStyle/>
          <a:p>
            <a:pPr>
              <a:lnSpc>
                <a:spcPct val="2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 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</a:t>
            </a:r>
            <a:b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</a:t>
            </a:r>
            <a:b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4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clipartpanda.com/moving-laughing-smiley-face-Laughing-Smile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8" y="1988840"/>
            <a:ext cx="2380611" cy="238061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panda.com/moving-laughing-smiley-face-Laughing-Smile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09" y="1988840"/>
            <a:ext cx="2380611" cy="238061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weclipart.com/gimg/C9169FCBAEBB524E/4cbeAqXc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44" y="1988841"/>
            <a:ext cx="2368843" cy="2380746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024336"/>
          </a:xfrm>
        </p:spPr>
        <p:txBody>
          <a:bodyPr/>
          <a:lstStyle/>
          <a:p>
            <a:pPr marL="0" indent="0" algn="r">
              <a:buNone/>
            </a:pPr>
            <a:r>
              <a:rPr lang="ru-RU" sz="72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Л. </a:t>
            </a:r>
            <a:r>
              <a:rPr lang="ru-RU" sz="72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Бетховен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endParaRPr lang="ru-RU" sz="5400" dirty="0" smtClean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4800000" scaled="0"/>
              </a:gra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54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  <a:t>Весёлая</a:t>
            </a:r>
            <a:r>
              <a:rPr lang="ru-RU" sz="5400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  <a:t>. Грустная</a:t>
            </a:r>
          </a:p>
        </p:txBody>
      </p:sp>
      <p:pic>
        <p:nvPicPr>
          <p:cNvPr id="1028" name="Picture 4" descr="http://slabuffer.ru/uploads/images/ludvig_van_bethoven_simfonija_5_1_chast_vstuplenie_glavnaja_part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2448272" cy="27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4800000" scaled="0"/>
                </a:gradFill>
                <a:latin typeface="Arial Black" pitchFamily="34" charset="0"/>
              </a:rPr>
              <a:t>Лад</a:t>
            </a:r>
            <a:endParaRPr lang="ru-RU" sz="9600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4800000" scaled="0"/>
              </a:gradFill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572001" y="2420890"/>
            <a:ext cx="4041775" cy="75088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Минор</a:t>
            </a:r>
            <a:endParaRPr lang="ru-RU" sz="48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040188" cy="31311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024" y="4869160"/>
            <a:ext cx="4461892" cy="86409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n w="19050">
                  <a:solidFill>
                    <a:srgbClr val="FF9933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Мажор</a:t>
            </a:r>
            <a:endParaRPr lang="ru-RU" sz="4800" dirty="0">
              <a:ln w="19050">
                <a:solidFill>
                  <a:srgbClr val="FF9933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29002"/>
            <a:ext cx="4041775" cy="3031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3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06488" y="0"/>
            <a:ext cx="8037512" cy="1700808"/>
          </a:xfrm>
        </p:spPr>
        <p:txBody>
          <a:bodyPr/>
          <a:lstStyle/>
          <a:p>
            <a:r>
              <a:rPr lang="ru-RU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4800000" scaled="0"/>
                </a:gradFill>
                <a:latin typeface="Arial Black" pitchFamily="34" charset="0"/>
              </a:rPr>
              <a:t>«Мажор и минор»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Муз</a:t>
            </a:r>
            <a:r>
              <a:rPr lang="ru-RU" sz="2400" dirty="0"/>
              <a:t>. </a:t>
            </a:r>
            <a:r>
              <a:rPr lang="ru-RU" sz="2400" dirty="0" err="1"/>
              <a:t>Я.Дубравина</a:t>
            </a:r>
            <a:r>
              <a:rPr lang="ru-RU" sz="2400" dirty="0"/>
              <a:t> </a:t>
            </a:r>
            <a:r>
              <a:rPr lang="ru-RU" sz="2400" dirty="0" smtClean="0"/>
              <a:t>слова </a:t>
            </a:r>
            <a:r>
              <a:rPr lang="ru-RU" sz="2400" dirty="0" err="1" smtClean="0"/>
              <a:t>В.Суслова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type="subTitle" idx="4294967295"/>
          </p:nvPr>
        </p:nvSpPr>
        <p:spPr>
          <a:xfrm>
            <a:off x="251520" y="1700808"/>
            <a:ext cx="8892480" cy="4896544"/>
          </a:xfrm>
        </p:spPr>
        <p:txBody>
          <a:bodyPr numCol="2"/>
          <a:lstStyle/>
          <a:p>
            <a:pPr marL="0" indent="0" algn="l">
              <a:buNone/>
            </a:pPr>
            <a:r>
              <a:rPr lang="ru-RU" sz="1800" dirty="0" smtClean="0">
                <a:effectLst/>
              </a:rPr>
              <a:t>1. 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              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В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стране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Дореми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marL="0" indent="0" algn="l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                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с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незапамятных пор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                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Живут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два соседа 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                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Минор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и Мажор.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Один – домосед, не откроет окна,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Другой веселится с утра до темна.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rgbClr val="00B050"/>
                </a:solidFill>
                <a:effectLst/>
              </a:rPr>
              <a:t>Припев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: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rgbClr val="FF0066"/>
                </a:solidFill>
                <a:effectLst/>
              </a:rPr>
              <a:t>Заводила, непоседа Мажор.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rgbClr val="FF0066"/>
                </a:solidFill>
                <a:effectLst/>
              </a:rPr>
              <a:t>С первым лучиком выходит во двор.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rgbClr val="FF0066"/>
                </a:solidFill>
                <a:effectLst/>
              </a:rPr>
              <a:t>Балалаечкой задорно звенит:-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rgbClr val="FF0066"/>
                </a:solidFill>
                <a:effectLst/>
              </a:rPr>
              <a:t>«На зарядку становись» -говорит. </a:t>
            </a:r>
          </a:p>
          <a:p>
            <a:pPr marL="0" indent="0" algn="l">
              <a:buNone/>
            </a:pPr>
            <a:endParaRPr lang="ru-RU" sz="2000" b="1" dirty="0" smtClean="0">
              <a:solidFill>
                <a:srgbClr val="FF0066"/>
              </a:solidFill>
              <a:effectLst/>
            </a:endParaRPr>
          </a:p>
          <a:p>
            <a:pPr marL="0" indent="0" algn="l">
              <a:buNone/>
            </a:pPr>
            <a:endParaRPr lang="ru-RU" sz="2000" dirty="0">
              <a:solidFill>
                <a:srgbClr val="FF9933"/>
              </a:solidFill>
            </a:endParaRPr>
          </a:p>
          <a:p>
            <a:pPr marL="0" indent="0" algn="l">
              <a:buNone/>
            </a:pPr>
            <a:endParaRPr lang="ru-RU" sz="2000" dirty="0" smtClean="0">
              <a:effectLst/>
            </a:endParaRPr>
          </a:p>
          <a:p>
            <a:pPr marL="0" indent="0" algn="l">
              <a:buNone/>
            </a:pPr>
            <a:endParaRPr lang="ru-RU" sz="2000" dirty="0"/>
          </a:p>
          <a:p>
            <a:pPr marL="0" indent="0" algn="l">
              <a:buNone/>
            </a:pPr>
            <a:endParaRPr lang="ru-RU" sz="2000" dirty="0"/>
          </a:p>
          <a:p>
            <a:pPr marL="0" indent="0" algn="l">
              <a:buNone/>
            </a:pPr>
            <a:r>
              <a:rPr lang="ru-RU" sz="2000" dirty="0" smtClean="0">
                <a:solidFill>
                  <a:srgbClr val="FF0066"/>
                </a:solidFill>
                <a:effectLst/>
              </a:rPr>
              <a:t>2. 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rgbClr val="FF0066"/>
                </a:solidFill>
                <a:effectLst/>
              </a:rPr>
              <a:t>Печальной мелодии нежный узор.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Тихонько выводит на скрипке Минор.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rgbClr val="FF0066"/>
                </a:solidFill>
                <a:effectLst/>
              </a:rPr>
              <a:t>О ком-то скучает, наверное, он.</a:t>
            </a:r>
          </a:p>
          <a:p>
            <a:pPr marL="0" indent="0" algn="l"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А может быть даже в кого-то влюблён.</a:t>
            </a:r>
            <a:endParaRPr lang="ru-RU" sz="2000" b="1" dirty="0">
              <a:solidFill>
                <a:srgbClr val="FF0066"/>
              </a:solidFill>
              <a:effectLst/>
            </a:endParaRPr>
          </a:p>
          <a:p>
            <a:pPr marL="0" indent="0" algn="l">
              <a:buNone/>
            </a:pPr>
            <a:r>
              <a:rPr lang="ru-RU" sz="2000" b="1" dirty="0">
                <a:solidFill>
                  <a:srgbClr val="00B050"/>
                </a:solidFill>
                <a:effectLst/>
              </a:rPr>
              <a:t>Припев:</a:t>
            </a:r>
          </a:p>
          <a:p>
            <a:pPr marL="0" indent="0" algn="l"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И Минора уважает Мажор.</a:t>
            </a:r>
          </a:p>
          <a:p>
            <a:pPr marL="0" indent="0" algn="l"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Заявляет он: «О чем разговор!»</a:t>
            </a:r>
          </a:p>
          <a:p>
            <a:pPr marL="0" indent="0" algn="l"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Заходите к двум соседям-друзьям:</a:t>
            </a:r>
          </a:p>
          <a:p>
            <a:pPr marL="0" indent="0" algn="l"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Грусть и радость у друзей - пополам!»</a:t>
            </a:r>
          </a:p>
          <a:p>
            <a:pPr marL="0" indent="0" algn="l"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 </a:t>
            </a:r>
          </a:p>
          <a:p>
            <a:pPr marL="0" indent="0" algn="l">
              <a:buNone/>
            </a:pPr>
            <a:endParaRPr lang="ru-RU" dirty="0">
              <a:ln w="19050">
                <a:solidFill>
                  <a:srgbClr val="FF9933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1026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18918" y="5589240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327394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789040"/>
            <a:ext cx="250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МУЗЫКАЛЬНОЙ ВЫРАЗИТЕЛЬНОСТИ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786085"/>
            <a:ext cx="1621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86808" y="6212797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ТЕМБР</a:t>
            </a:r>
          </a:p>
        </p:txBody>
      </p:sp>
    </p:spTree>
    <p:extLst>
      <p:ext uri="{BB962C8B-B14F-4D97-AF65-F5344CB8AC3E}">
        <p14:creationId xmlns:p14="http://schemas.microsoft.com/office/powerpoint/2010/main" val="9907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7E7EE4"/>
            </a:gs>
            <a:gs pos="55000">
              <a:schemeClr val="accent6">
                <a:lumMod val="60000"/>
                <a:lumOff val="40000"/>
              </a:schemeClr>
            </a:gs>
            <a:gs pos="85000">
              <a:srgbClr val="8181E8"/>
            </a:gs>
            <a:gs pos="100000">
              <a:srgbClr val="8383EB"/>
            </a:gs>
            <a:gs pos="8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4941168"/>
            <a:ext cx="2123728" cy="136815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n w="3175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n w="3175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82" l="9887" r="89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0" y="2852936"/>
            <a:ext cx="2448272" cy="3644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8136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600" b="1" dirty="0">
                <a:latin typeface="AnastasiaScript" pitchFamily="2" charset="0"/>
              </a:rPr>
              <a:t>Э</a:t>
            </a:r>
            <a:r>
              <a:rPr lang="ru-RU" sz="6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. Григ </a:t>
            </a:r>
          </a:p>
          <a:p>
            <a:pPr algn="ctr"/>
            <a:r>
              <a:rPr lang="ru-RU" sz="6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В пещере горного </a:t>
            </a:r>
            <a:r>
              <a:rPr lang="ru-RU" sz="6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    короля  </a:t>
            </a:r>
            <a:endParaRPr lang="ru-RU" sz="6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nastasiaScript" pitchFamily="2" charset="0"/>
            </a:endParaRPr>
          </a:p>
          <a:p>
            <a:r>
              <a:rPr lang="ru-RU" sz="4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                       </a:t>
            </a:r>
            <a:r>
              <a:rPr lang="ru-RU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музыка  </a:t>
            </a:r>
            <a:r>
              <a:rPr lang="ru-RU" sz="44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к драме  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              Г</a:t>
            </a:r>
            <a:r>
              <a:rPr lang="ru-RU" sz="44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. </a:t>
            </a:r>
            <a:r>
              <a:rPr lang="ru-RU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Ибсена «Пер </a:t>
            </a:r>
            <a:r>
              <a:rPr lang="ru-RU" sz="4400" b="1" dirty="0" err="1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Гюнт</a:t>
            </a:r>
            <a:r>
              <a:rPr lang="ru-RU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itchFamily="2" charset="0"/>
              </a:rPr>
              <a:t>» </a:t>
            </a:r>
            <a:endParaRPr lang="ru-RU" sz="44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nastasia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18918" y="5589240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327394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789040"/>
            <a:ext cx="250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МУЗЫКАЛЬНОЙ ВЫРАЗИТЕЛЬНОСТИ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9986" y="6273225"/>
            <a:ext cx="2502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ТЕМБР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4445" y="3633731"/>
            <a:ext cx="1827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5758517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</a:t>
            </a:r>
          </a:p>
        </p:txBody>
      </p:sp>
    </p:spTree>
    <p:extLst>
      <p:ext uri="{BB962C8B-B14F-4D97-AF65-F5344CB8AC3E}">
        <p14:creationId xmlns:p14="http://schemas.microsoft.com/office/powerpoint/2010/main" val="9907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27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50826" y="764704"/>
            <a:ext cx="8642350" cy="5616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00">
                  <a:lumMod val="60000"/>
                  <a:lumOff val="40000"/>
                </a:srgb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r="1741"/>
          <a:stretch/>
        </p:blipFill>
        <p:spPr bwMode="auto">
          <a:xfrm>
            <a:off x="0" y="-1"/>
            <a:ext cx="9144000" cy="710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2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9" y="1124745"/>
            <a:ext cx="8027169" cy="3960439"/>
          </a:xfrm>
        </p:spPr>
        <p:txBody>
          <a:bodyPr>
            <a:prstTxWarp prst="textDeflate">
              <a:avLst>
                <a:gd name="adj" fmla="val 13040"/>
              </a:avLst>
            </a:prstTxWarp>
          </a:bodyPr>
          <a:lstStyle/>
          <a:p>
            <a:pPr algn="ctr"/>
            <a:r>
              <a:rPr lang="ru-RU" sz="6600" b="1" dirty="0" smtClean="0">
                <a:ln w="28575">
                  <a:solidFill>
                    <a:srgbClr val="FF00FF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Средства музыкальной выразительности</a:t>
            </a:r>
            <a:endParaRPr lang="ru-RU" sz="6600" b="1" dirty="0">
              <a:ln w="28575">
                <a:solidFill>
                  <a:srgbClr val="FF00FF"/>
                </a:solidFill>
              </a:ln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5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18918" y="5589240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327394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789040"/>
            <a:ext cx="250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МУЗЫКАЛЬНОЙ ВЫРАЗИТЕЛЬНОСТИ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9986" y="6273225"/>
            <a:ext cx="2502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ТЕМБР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4445" y="3633731"/>
            <a:ext cx="1827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5758517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</a:t>
            </a:r>
          </a:p>
        </p:txBody>
      </p:sp>
    </p:spTree>
    <p:extLst>
      <p:ext uri="{BB962C8B-B14F-4D97-AF65-F5344CB8AC3E}">
        <p14:creationId xmlns:p14="http://schemas.microsoft.com/office/powerpoint/2010/main" val="5293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0" y="4941168"/>
            <a:ext cx="2123728" cy="1368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mtClean="0">
                <a:ln w="3175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n w="3175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idx="1"/>
          </p:nvPr>
        </p:nvSpPr>
        <p:spPr>
          <a:xfrm>
            <a:off x="2339752" y="620688"/>
            <a:ext cx="4040188" cy="63976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Рефлексия</a:t>
            </a:r>
            <a:endParaRPr lang="ru-RU" sz="48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772816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Мне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</a:rPr>
              <a:t>было интересно, потому что…</a:t>
            </a:r>
          </a:p>
          <a:p>
            <a:endParaRPr lang="ru-RU" sz="2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tx1">
                    <a:lumMod val="75000"/>
                  </a:schemeClr>
                </a:solidFill>
              </a:rPr>
              <a:t>На уроке у меня лучше всего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получилось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</a:rPr>
              <a:t>… </a:t>
            </a:r>
          </a:p>
          <a:p>
            <a:endParaRPr lang="ru-RU" sz="2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800" b="1" dirty="0"/>
              <a:t>На уроке я узнал, что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…</a:t>
            </a:r>
            <a:endParaRPr lang="ru-RU" sz="28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800" b="1" dirty="0"/>
              <a:t>На уроке мне было не понятно…</a:t>
            </a:r>
          </a:p>
          <a:p>
            <a:r>
              <a:rPr lang="ru-RU" sz="2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52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7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8028384" cy="1772816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ru-RU" sz="5400" b="1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Весёлые путешественники</a:t>
            </a:r>
            <a:endParaRPr lang="ru-RU" sz="5400" b="1" dirty="0">
              <a:ln>
                <a:solidFill>
                  <a:srgbClr val="92D05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225514"/>
            <a:ext cx="4189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М. Старокадомский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  <p:bldP spid="5" grpId="4" build="p"/>
      <p:bldP spid="5" grpId="5" build="p"/>
      <p:bldP spid="5" grpId="6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ТУТКА-~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9"/>
            <a:ext cx="83835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8573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работу!!!</a:t>
            </a:r>
            <a:endParaRPr lang="ru-RU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37364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144838" y="-21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411" name="Рисунок 1" descr="нотный ст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2"/>
          <a:stretch>
            <a:fillRect/>
          </a:stretch>
        </p:blipFill>
        <p:spPr bwMode="auto">
          <a:xfrm>
            <a:off x="1618604" y="3482705"/>
            <a:ext cx="7489825" cy="266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28739" y="229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413" name="Рисунок 2" descr="скрипичный клю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4" y="3478617"/>
            <a:ext cx="1825625" cy="266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478231" y="5350629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631574" y="5206168"/>
            <a:ext cx="360362" cy="2889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925501" y="4497136"/>
            <a:ext cx="397351" cy="26654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6859151" y="4368755"/>
            <a:ext cx="360363" cy="2873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079263" y="4629905"/>
            <a:ext cx="360363" cy="2889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160848" y="4763678"/>
            <a:ext cx="360362" cy="287337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341734" y="4918828"/>
            <a:ext cx="360362" cy="2873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2474954" y="5061706"/>
            <a:ext cx="360363" cy="2889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0038" y="62891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24" name="WordArt 1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313558" y="1628800"/>
            <a:ext cx="4752380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chemeClr val="accent3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 Black" pitchFamily="34" charset="0"/>
                <a:cs typeface="Times New Roman"/>
              </a:rPr>
              <a:t>Звуки музыки</a:t>
            </a:r>
            <a:endParaRPr lang="ru-RU" sz="3600" b="1" kern="10" dirty="0">
              <a:ln w="9525">
                <a:solidFill>
                  <a:schemeClr val="accent3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Arial Black" pitchFamily="34" charset="0"/>
              <a:cs typeface="Times New Roman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685546" y="4209798"/>
            <a:ext cx="360363" cy="28733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22851" y="143926"/>
            <a:ext cx="2460786" cy="791468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accent3"/>
                </a:solidFill>
              </a:rPr>
              <a:t>Р. Роджерс</a:t>
            </a:r>
            <a:endParaRPr lang="ru-RU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7" dur="3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8" dur="3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8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2" dur="28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3" dur="28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8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9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7" dur="29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8" dur="29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9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2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7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7" dur="27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8" dur="27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7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9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2" dur="29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3" dur="29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9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7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2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2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91880" y="3789040"/>
            <a:ext cx="250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МУЗЫКАЛЬНОЙ ВЫРАЗИТЕЛЬНОСТИ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134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144838" y="-21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28739" y="229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0038" y="62891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39000" r="32471" b="44731"/>
          <a:stretch/>
        </p:blipFill>
        <p:spPr bwMode="auto">
          <a:xfrm>
            <a:off x="43242" y="3068960"/>
            <a:ext cx="90364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11560" y="4407971"/>
            <a:ext cx="8024440" cy="1881187"/>
          </a:xfrm>
        </p:spPr>
        <p:txBody>
          <a:bodyPr/>
          <a:lstStyle/>
          <a:p>
            <a:pPr algn="l"/>
            <a:r>
              <a:rPr lang="ru-RU" sz="1600" dirty="0" smtClean="0"/>
              <a:t>    Ми </a:t>
            </a:r>
            <a:r>
              <a:rPr lang="ru-RU" sz="1600" dirty="0" smtClean="0"/>
              <a:t> </a:t>
            </a:r>
            <a:r>
              <a:rPr lang="ru-RU" sz="1600" dirty="0" smtClean="0"/>
              <a:t>соль  </a:t>
            </a:r>
            <a:r>
              <a:rPr lang="ru-RU" sz="1600" dirty="0" smtClean="0"/>
              <a:t> </a:t>
            </a:r>
            <a:r>
              <a:rPr lang="ru-RU" sz="1600" dirty="0" err="1" smtClean="0"/>
              <a:t>соль</a:t>
            </a:r>
            <a:r>
              <a:rPr lang="ru-RU" sz="1600" dirty="0" smtClean="0"/>
              <a:t> </a:t>
            </a:r>
            <a:r>
              <a:rPr lang="ru-RU" sz="1600" dirty="0" err="1" smtClean="0"/>
              <a:t>соль</a:t>
            </a:r>
            <a:r>
              <a:rPr lang="ru-RU" sz="1600" dirty="0" smtClean="0"/>
              <a:t>    </a:t>
            </a:r>
            <a:r>
              <a:rPr lang="ru-RU" sz="1600" dirty="0" smtClean="0"/>
              <a:t>ми  </a:t>
            </a:r>
            <a:r>
              <a:rPr lang="ru-RU" sz="1600" dirty="0" smtClean="0"/>
              <a:t>  </a:t>
            </a:r>
            <a:r>
              <a:rPr lang="ru-RU" sz="1600" dirty="0" smtClean="0"/>
              <a:t>соль </a:t>
            </a:r>
            <a:r>
              <a:rPr lang="ru-RU" sz="1600" dirty="0" smtClean="0"/>
              <a:t> </a:t>
            </a:r>
            <a:r>
              <a:rPr lang="ru-RU" sz="1600" dirty="0" err="1" smtClean="0"/>
              <a:t>соль</a:t>
            </a:r>
            <a:r>
              <a:rPr lang="ru-RU" sz="1600" dirty="0" smtClean="0"/>
              <a:t>    </a:t>
            </a:r>
            <a:r>
              <a:rPr lang="ru-RU" sz="1600" dirty="0" err="1" smtClean="0"/>
              <a:t>соль</a:t>
            </a:r>
            <a:r>
              <a:rPr lang="ru-RU" sz="1600" dirty="0" smtClean="0"/>
              <a:t>   </a:t>
            </a:r>
            <a:r>
              <a:rPr lang="ru-RU" sz="1600" dirty="0" smtClean="0"/>
              <a:t> </a:t>
            </a:r>
            <a:r>
              <a:rPr lang="ru-RU" sz="1600" dirty="0" smtClean="0"/>
              <a:t>ля   </a:t>
            </a:r>
            <a:r>
              <a:rPr lang="ru-RU" sz="1600" dirty="0" smtClean="0"/>
              <a:t>    </a:t>
            </a:r>
            <a:r>
              <a:rPr lang="ru-RU" sz="1600" dirty="0" smtClean="0"/>
              <a:t>фа  </a:t>
            </a:r>
            <a:r>
              <a:rPr lang="ru-RU" sz="1600" dirty="0" smtClean="0"/>
              <a:t>   </a:t>
            </a:r>
            <a:r>
              <a:rPr lang="ru-RU" sz="1600" dirty="0" err="1" smtClean="0"/>
              <a:t>фа</a:t>
            </a:r>
            <a:r>
              <a:rPr lang="ru-RU" sz="1600" dirty="0" smtClean="0"/>
              <a:t>            </a:t>
            </a:r>
            <a:r>
              <a:rPr lang="ru-RU" sz="1600" dirty="0" smtClean="0"/>
              <a:t> ля    соль  </a:t>
            </a:r>
            <a:r>
              <a:rPr lang="ru-RU" sz="1600" dirty="0" err="1" smtClean="0"/>
              <a:t>соль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89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00192" y="2327394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789040"/>
            <a:ext cx="250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МУЗЫКАЛЬНОЙ ВЫРАЗИТЕЛЬНОСТИ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907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18918" y="5589240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327394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789040"/>
            <a:ext cx="250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МУЗЫКАЛЬНОЙ ВЫРАЗИТЕЛЬНОСТИ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907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144838" y="-21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28739" y="229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0038" y="62891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39000" r="32471" b="44731"/>
          <a:stretch/>
        </p:blipFill>
        <p:spPr bwMode="auto">
          <a:xfrm>
            <a:off x="251520" y="4374318"/>
            <a:ext cx="7704856" cy="191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35734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kern="10" dirty="0">
                <a:ln w="9525">
                  <a:solidFill>
                    <a:schemeClr val="accent3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 Black" pitchFamily="34" charset="0"/>
                <a:cs typeface="Times New Roman"/>
              </a:rPr>
              <a:t>Весёлый музыкант</a:t>
            </a:r>
          </a:p>
        </p:txBody>
      </p:sp>
      <p:sp>
        <p:nvSpPr>
          <p:cNvPr id="21" name="Заголовок 3"/>
          <p:cNvSpPr>
            <a:spLocks noGrp="1"/>
          </p:cNvSpPr>
          <p:nvPr>
            <p:ph type="ctrTitle"/>
          </p:nvPr>
        </p:nvSpPr>
        <p:spPr>
          <a:xfrm>
            <a:off x="6084168" y="367229"/>
            <a:ext cx="2699469" cy="791468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accent3"/>
                </a:solidFill>
              </a:rPr>
              <a:t>А. Филипенко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9" name="Picture 6" descr="http://www.beesona.ru/upload/124/f540a313224e8af7a5e03813b45689f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1128"/>
            <a:ext cx="152977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18918" y="5589240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rgbClr val="CACA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327394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rgbClr val="2DB9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789040"/>
            <a:ext cx="250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EEF8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МУЗЫКАЛЬНОЙ ВЫРАЗИТЕЛЬНОСТИ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6220331"/>
            <a:ext cx="2502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rgbClr val="9999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rgbClr val="9999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ТЕМБР</a:t>
            </a:r>
          </a:p>
        </p:txBody>
      </p:sp>
    </p:spTree>
    <p:extLst>
      <p:ext uri="{BB962C8B-B14F-4D97-AF65-F5344CB8AC3E}">
        <p14:creationId xmlns:p14="http://schemas.microsoft.com/office/powerpoint/2010/main" val="33729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247</Words>
  <Application>Microsoft Office PowerPoint</Application>
  <PresentationFormat>Экран (4:3)</PresentationFormat>
  <Paragraphs>108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AnastasiaScript</vt:lpstr>
      <vt:lpstr>Arial</vt:lpstr>
      <vt:lpstr>Arial Black</vt:lpstr>
      <vt:lpstr>Calibri</vt:lpstr>
      <vt:lpstr>Cambria</vt:lpstr>
      <vt:lpstr>Century Schoolbook</vt:lpstr>
      <vt:lpstr>Times New Roman</vt:lpstr>
      <vt:lpstr>Verdana</vt:lpstr>
      <vt:lpstr>Шары</vt:lpstr>
      <vt:lpstr>Тема Office</vt:lpstr>
      <vt:lpstr>Презентация PowerPoint</vt:lpstr>
      <vt:lpstr>Презентация PowerPoint</vt:lpstr>
      <vt:lpstr>Р. Роджерс</vt:lpstr>
      <vt:lpstr>Презентация PowerPoint</vt:lpstr>
      <vt:lpstr>Презентация PowerPoint</vt:lpstr>
      <vt:lpstr>Презентация PowerPoint</vt:lpstr>
      <vt:lpstr>Презентация PowerPoint</vt:lpstr>
      <vt:lpstr>А. Филипенко</vt:lpstr>
      <vt:lpstr>Презентация PowerPoint</vt:lpstr>
      <vt:lpstr>Словарь эстетических эмоций</vt:lpstr>
      <vt:lpstr> 1  2 3 4</vt:lpstr>
      <vt:lpstr>Презентация PowerPoint</vt:lpstr>
      <vt:lpstr>Презентация PowerPoint</vt:lpstr>
      <vt:lpstr>Лад</vt:lpstr>
      <vt:lpstr>«Мажор и минор»  Муз. Я.Дубравина слова В.Суслова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работу!!!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Наталия</cp:lastModifiedBy>
  <cp:revision>114</cp:revision>
  <dcterms:created xsi:type="dcterms:W3CDTF">2011-01-20T11:38:51Z</dcterms:created>
  <dcterms:modified xsi:type="dcterms:W3CDTF">2016-12-12T14:57:23Z</dcterms:modified>
</cp:coreProperties>
</file>